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Lst>
  <p:sldSz cy="5143500" cx="9144000"/>
  <p:notesSz cx="6858000" cy="9144000"/>
  <p:embeddedFontLst>
    <p:embeddedFont>
      <p:font typeface="Average"/>
      <p:regular r:id="rId10"/>
    </p:embeddedFont>
    <p:embeddedFont>
      <p:font typeface="Oswald"/>
      <p:regular r:id="rId11"/>
      <p:bold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B23D1DF-C497-44EC-B6A2-94FAEC0B5EA3}">
  <a:tblStyle styleId="{6B23D1DF-C497-44EC-B6A2-94FAEC0B5EA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11" Type="http://schemas.openxmlformats.org/officeDocument/2006/relationships/font" Target="fonts/Oswald-regular.fntdata"/><Relationship Id="rId10" Type="http://schemas.openxmlformats.org/officeDocument/2006/relationships/font" Target="fonts/Average-regular.fntdata"/><Relationship Id="rId12" Type="http://schemas.openxmlformats.org/officeDocument/2006/relationships/font" Target="fonts/Oswald-bold.fntdata"/><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346f6d4336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346f6d4336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Carlos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4885c715b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4885c715b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Carlos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4885c715bc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4885c715bc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Andrew 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 name="Shape 58"/>
        <p:cNvGrpSpPr/>
        <p:nvPr/>
      </p:nvGrpSpPr>
      <p:grpSpPr>
        <a:xfrm>
          <a:off x="0" y="0"/>
          <a:ext cx="0" cy="0"/>
          <a:chOff x="0" y="0"/>
          <a:chExt cx="0" cy="0"/>
        </a:xfrm>
      </p:grpSpPr>
      <p:sp>
        <p:nvSpPr>
          <p:cNvPr id="59" name="Google Shape;59;p13"/>
          <p:cNvSpPr txBox="1"/>
          <p:nvPr>
            <p:ph type="ctrTitle"/>
          </p:nvPr>
        </p:nvSpPr>
        <p:spPr>
          <a:xfrm>
            <a:off x="671258" y="982525"/>
            <a:ext cx="7801500" cy="17301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GB">
                <a:latin typeface="Times New Roman"/>
                <a:ea typeface="Times New Roman"/>
                <a:cs typeface="Times New Roman"/>
                <a:sym typeface="Times New Roman"/>
              </a:rPr>
              <a:t>PEISS</a:t>
            </a:r>
            <a:endParaRPr>
              <a:latin typeface="Times New Roman"/>
              <a:ea typeface="Times New Roman"/>
              <a:cs typeface="Times New Roman"/>
              <a:sym typeface="Times New Roman"/>
            </a:endParaRPr>
          </a:p>
          <a:p>
            <a:pPr indent="0" lvl="0" marL="0" rtl="0" algn="ctr">
              <a:spcBef>
                <a:spcPts val="0"/>
              </a:spcBef>
              <a:spcAft>
                <a:spcPts val="0"/>
              </a:spcAft>
              <a:buNone/>
            </a:pPr>
            <a:r>
              <a:rPr lang="en-GB" sz="3977">
                <a:latin typeface="Times New Roman"/>
                <a:ea typeface="Times New Roman"/>
                <a:cs typeface="Times New Roman"/>
                <a:sym typeface="Times New Roman"/>
              </a:rPr>
              <a:t>Power-Efficient Infrared Security System </a:t>
            </a:r>
            <a:endParaRPr sz="3977">
              <a:latin typeface="Times New Roman"/>
              <a:ea typeface="Times New Roman"/>
              <a:cs typeface="Times New Roman"/>
              <a:sym typeface="Times New Roman"/>
            </a:endParaRPr>
          </a:p>
        </p:txBody>
      </p:sp>
      <p:sp>
        <p:nvSpPr>
          <p:cNvPr id="60" name="Google Shape;60;p13"/>
          <p:cNvSpPr txBox="1"/>
          <p:nvPr>
            <p:ph idx="1" type="subTitle"/>
          </p:nvPr>
        </p:nvSpPr>
        <p:spPr>
          <a:xfrm>
            <a:off x="671250" y="3189649"/>
            <a:ext cx="7801500" cy="1730100"/>
          </a:xfrm>
          <a:prstGeom prst="rect">
            <a:avLst/>
          </a:prstGeom>
        </p:spPr>
        <p:txBody>
          <a:bodyPr anchorCtr="0" anchor="t" bIns="91425" lIns="91425" spcFirstLastPara="1" rIns="91425" wrap="square" tIns="91425">
            <a:normAutofit fontScale="40000" lnSpcReduction="20000"/>
          </a:bodyPr>
          <a:lstStyle/>
          <a:p>
            <a:pPr indent="0" lvl="0" marL="0" rtl="0" algn="ctr">
              <a:spcBef>
                <a:spcPts val="0"/>
              </a:spcBef>
              <a:spcAft>
                <a:spcPts val="0"/>
              </a:spcAft>
              <a:buClr>
                <a:schemeClr val="dk1"/>
              </a:buClr>
              <a:buSzPts val="440"/>
              <a:buFont typeface="Arial"/>
              <a:buNone/>
            </a:pPr>
            <a:r>
              <a:rPr lang="en-GB" sz="5815">
                <a:latin typeface="Times New Roman"/>
                <a:ea typeface="Times New Roman"/>
                <a:cs typeface="Times New Roman"/>
                <a:sym typeface="Times New Roman"/>
              </a:rPr>
              <a:t>Carlos Granja Angulo - Photonics Science Engineering</a:t>
            </a:r>
            <a:endParaRPr sz="5815">
              <a:latin typeface="Times New Roman"/>
              <a:ea typeface="Times New Roman"/>
              <a:cs typeface="Times New Roman"/>
              <a:sym typeface="Times New Roman"/>
            </a:endParaRPr>
          </a:p>
          <a:p>
            <a:pPr indent="0" lvl="0" marL="0" rtl="0" algn="ctr">
              <a:spcBef>
                <a:spcPts val="0"/>
              </a:spcBef>
              <a:spcAft>
                <a:spcPts val="0"/>
              </a:spcAft>
              <a:buClr>
                <a:schemeClr val="dk1"/>
              </a:buClr>
              <a:buSzPts val="440"/>
              <a:buFont typeface="Arial"/>
              <a:buNone/>
            </a:pPr>
            <a:r>
              <a:rPr lang="en-GB" sz="5815">
                <a:latin typeface="Times New Roman"/>
                <a:ea typeface="Times New Roman"/>
                <a:cs typeface="Times New Roman"/>
                <a:sym typeface="Times New Roman"/>
              </a:rPr>
              <a:t>Matthew Berasa - Computer Engineering</a:t>
            </a:r>
            <a:endParaRPr sz="5815">
              <a:latin typeface="Times New Roman"/>
              <a:ea typeface="Times New Roman"/>
              <a:cs typeface="Times New Roman"/>
              <a:sym typeface="Times New Roman"/>
            </a:endParaRPr>
          </a:p>
          <a:p>
            <a:pPr indent="0" lvl="0" marL="0" rtl="0" algn="ctr">
              <a:spcBef>
                <a:spcPts val="0"/>
              </a:spcBef>
              <a:spcAft>
                <a:spcPts val="0"/>
              </a:spcAft>
              <a:buClr>
                <a:schemeClr val="dk1"/>
              </a:buClr>
              <a:buSzPts val="440"/>
              <a:buFont typeface="Arial"/>
              <a:buNone/>
            </a:pPr>
            <a:r>
              <a:rPr lang="en-GB" sz="5815">
                <a:latin typeface="Times New Roman"/>
                <a:ea typeface="Times New Roman"/>
                <a:cs typeface="Times New Roman"/>
                <a:sym typeface="Times New Roman"/>
              </a:rPr>
              <a:t>Andrew Forde - Electrical Engineering</a:t>
            </a:r>
            <a:endParaRPr sz="5815">
              <a:latin typeface="Times New Roman"/>
              <a:ea typeface="Times New Roman"/>
              <a:cs typeface="Times New Roman"/>
              <a:sym typeface="Times New Roman"/>
            </a:endParaRPr>
          </a:p>
          <a:p>
            <a:pPr indent="0" lvl="0" marL="0" rtl="0" algn="ctr">
              <a:spcBef>
                <a:spcPts val="0"/>
              </a:spcBef>
              <a:spcAft>
                <a:spcPts val="0"/>
              </a:spcAft>
              <a:buClr>
                <a:schemeClr val="dk1"/>
              </a:buClr>
              <a:buSzPts val="440"/>
              <a:buFont typeface="Arial"/>
              <a:buNone/>
            </a:pPr>
            <a:r>
              <a:rPr lang="en-GB" sz="5815">
                <a:latin typeface="Times New Roman"/>
                <a:ea typeface="Times New Roman"/>
                <a:cs typeface="Times New Roman"/>
                <a:sym typeface="Times New Roman"/>
              </a:rPr>
              <a:t>Andrew Topliffe - Electrical Engineering</a:t>
            </a:r>
            <a:endParaRPr sz="5815">
              <a:latin typeface="Times New Roman"/>
              <a:ea typeface="Times New Roman"/>
              <a:cs typeface="Times New Roman"/>
              <a:sym typeface="Times New Roman"/>
            </a:endParaRPr>
          </a:p>
          <a:p>
            <a:pPr indent="0" lvl="0" marL="0" rtl="0" algn="ctr">
              <a:spcBef>
                <a:spcPts val="0"/>
              </a:spcBef>
              <a:spcAft>
                <a:spcPts val="0"/>
              </a:spcAft>
              <a:buClr>
                <a:schemeClr val="dk1"/>
              </a:buClr>
              <a:buSzPts val="440"/>
              <a:buFont typeface="Arial"/>
              <a:buNone/>
            </a:pPr>
            <a:r>
              <a:rPr lang="en-GB" sz="5815">
                <a:latin typeface="Times New Roman"/>
                <a:ea typeface="Times New Roman"/>
                <a:cs typeface="Times New Roman"/>
                <a:sym typeface="Times New Roman"/>
              </a:rPr>
              <a:t>Group 12 Final Demo Spring 2025</a:t>
            </a:r>
            <a:endParaRPr sz="5815">
              <a:latin typeface="Times New Roman"/>
              <a:ea typeface="Times New Roman"/>
              <a:cs typeface="Times New Roman"/>
              <a:sym typeface="Times New Roman"/>
            </a:endParaRPr>
          </a:p>
          <a:p>
            <a:pPr indent="0" lvl="0" marL="0" rtl="0" algn="l">
              <a:spcBef>
                <a:spcPts val="0"/>
              </a:spcBef>
              <a:spcAft>
                <a:spcPts val="0"/>
              </a:spcAft>
              <a:buNone/>
            </a:pPr>
            <a:r>
              <a:t/>
            </a:r>
            <a:endParaRPr/>
          </a:p>
        </p:txBody>
      </p:sp>
      <p:pic>
        <p:nvPicPr>
          <p:cNvPr id="61" name="Google Shape;61;p13"/>
          <p:cNvPicPr preferRelativeResize="0"/>
          <p:nvPr/>
        </p:nvPicPr>
        <p:blipFill>
          <a:blip r:embed="rId3">
            <a:alphaModFix/>
          </a:blip>
          <a:stretch>
            <a:fillRect/>
          </a:stretch>
        </p:blipFill>
        <p:spPr>
          <a:xfrm>
            <a:off x="4052838" y="188675"/>
            <a:ext cx="1038325" cy="10383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Overall function of the project </a:t>
            </a:r>
            <a:endParaRPr/>
          </a:p>
        </p:txBody>
      </p:sp>
      <p:sp>
        <p:nvSpPr>
          <p:cNvPr id="67" name="Google Shape;67;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25000" lnSpcReduction="20000"/>
          </a:bodyPr>
          <a:lstStyle/>
          <a:p>
            <a:pPr indent="0" lvl="0" marL="0" rtl="0" algn="l">
              <a:spcBef>
                <a:spcPts val="1200"/>
              </a:spcBef>
              <a:spcAft>
                <a:spcPts val="0"/>
              </a:spcAft>
              <a:buClr>
                <a:schemeClr val="dk1"/>
              </a:buClr>
              <a:buSzPts val="275"/>
              <a:buFont typeface="Arial"/>
              <a:buNone/>
            </a:pPr>
            <a:r>
              <a:rPr lang="en-GB" sz="6592">
                <a:latin typeface="Times New Roman"/>
                <a:ea typeface="Times New Roman"/>
                <a:cs typeface="Times New Roman"/>
                <a:sym typeface="Times New Roman"/>
              </a:rPr>
              <a:t>Our project is a power-efficient infrared security system that combines photonic technology with traditional security systems to create something more energy efficient and affordable. We're solving the big problems with regular security systems - they use too much power and cost way too much, especially when you want advanced features that need lots of computing power.</a:t>
            </a:r>
            <a:endParaRPr sz="6592">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6592">
                <a:latin typeface="Times New Roman"/>
                <a:ea typeface="Times New Roman"/>
                <a:cs typeface="Times New Roman"/>
                <a:sym typeface="Times New Roman"/>
              </a:rPr>
              <a:t>We're designing a system that's not just energy efficient but also cost-effective by using photonics. It's perfect for people who want privacy in their offices, classrooms, bedrooms, or other indoor spaces.</a:t>
            </a:r>
            <a:endParaRPr sz="6592">
              <a:latin typeface="Times New Roman"/>
              <a:ea typeface="Times New Roman"/>
              <a:cs typeface="Times New Roman"/>
              <a:sym typeface="Times New Roman"/>
            </a:endParaRPr>
          </a:p>
          <a:p>
            <a:pPr indent="0" lvl="0" marL="0" rtl="0" algn="l">
              <a:spcBef>
                <a:spcPts val="1200"/>
              </a:spcBef>
              <a:spcAft>
                <a:spcPts val="0"/>
              </a:spcAft>
              <a:buClr>
                <a:schemeClr val="dk1"/>
              </a:buClr>
              <a:buSzPts val="275"/>
              <a:buFont typeface="Arial"/>
              <a:buNone/>
            </a:pPr>
            <a:r>
              <a:rPr lang="en-GB" sz="6592">
                <a:latin typeface="Times New Roman"/>
                <a:ea typeface="Times New Roman"/>
                <a:cs typeface="Times New Roman"/>
                <a:sym typeface="Times New Roman"/>
              </a:rPr>
              <a:t>The system is simple to use - you control everything through a mobile app where you can arm or disarm it. When someone trips the system, it sets off an alarm at the location, takes pictures of the intruders, and sends you notifications right away. We've also included backup battery power so it keeps working even if the electricity goes out.</a:t>
            </a:r>
            <a:endParaRPr sz="6592">
              <a:latin typeface="Times New Roman"/>
              <a:ea typeface="Times New Roman"/>
              <a:cs typeface="Times New Roman"/>
              <a:sym typeface="Times New Roman"/>
            </a:endParaRPr>
          </a:p>
          <a:p>
            <a:pPr indent="0" lvl="0" marL="0" rtl="0" algn="l">
              <a:spcBef>
                <a:spcPts val="1200"/>
              </a:spcBef>
              <a:spcAft>
                <a:spcPts val="0"/>
              </a:spcAft>
              <a:buClr>
                <a:schemeClr val="dk1"/>
              </a:buClr>
              <a:buSzPct val="61111"/>
              <a:buFont typeface="Arial"/>
              <a:buNone/>
            </a:pPr>
            <a:r>
              <a:t/>
            </a:r>
            <a:endParaRPr/>
          </a:p>
          <a:p>
            <a:pPr indent="0" lvl="0" marL="0" rtl="0" algn="l">
              <a:spcBef>
                <a:spcPts val="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Engineering Requirements and Specifications</a:t>
            </a:r>
            <a:endParaRPr/>
          </a:p>
        </p:txBody>
      </p:sp>
      <p:graphicFrame>
        <p:nvGraphicFramePr>
          <p:cNvPr id="73" name="Google Shape;73;p15"/>
          <p:cNvGraphicFramePr/>
          <p:nvPr/>
        </p:nvGraphicFramePr>
        <p:xfrm>
          <a:off x="311700" y="1312338"/>
          <a:ext cx="3000000" cy="3000000"/>
        </p:xfrm>
        <a:graphic>
          <a:graphicData uri="http://schemas.openxmlformats.org/drawingml/2006/table">
            <a:tbl>
              <a:tblPr>
                <a:noFill/>
                <a:tableStyleId>{6B23D1DF-C497-44EC-B6A2-94FAEC0B5EA3}</a:tableStyleId>
              </a:tblPr>
              <a:tblGrid>
                <a:gridCol w="2060775"/>
                <a:gridCol w="2060775"/>
              </a:tblGrid>
              <a:tr h="381000">
                <a:tc>
                  <a:txBody>
                    <a:bodyPr/>
                    <a:lstStyle/>
                    <a:p>
                      <a:pPr indent="0" lvl="0" marL="0" rtl="0" algn="l">
                        <a:spcBef>
                          <a:spcPts val="0"/>
                        </a:spcBef>
                        <a:spcAft>
                          <a:spcPts val="0"/>
                        </a:spcAft>
                        <a:buNone/>
                      </a:pPr>
                      <a:r>
                        <a:rPr b="1" lang="en-GB">
                          <a:solidFill>
                            <a:schemeClr val="dk1"/>
                          </a:solidFill>
                          <a:latin typeface="Times New Roman"/>
                          <a:ea typeface="Times New Roman"/>
                          <a:cs typeface="Times New Roman"/>
                          <a:sym typeface="Times New Roman"/>
                        </a:rPr>
                        <a:t>Feature</a:t>
                      </a:r>
                      <a:endParaRPr b="1">
                        <a:solidFill>
                          <a:schemeClr val="dk1"/>
                        </a:solidFill>
                        <a:latin typeface="Times New Roman"/>
                        <a:ea typeface="Times New Roman"/>
                        <a:cs typeface="Times New Roman"/>
                        <a:sym typeface="Times New Roma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rPr b="1" lang="en-GB">
                          <a:solidFill>
                            <a:schemeClr val="dk1"/>
                          </a:solidFill>
                          <a:latin typeface="Times New Roman"/>
                          <a:ea typeface="Times New Roman"/>
                          <a:cs typeface="Times New Roman"/>
                          <a:sym typeface="Times New Roman"/>
                        </a:rPr>
                        <a:t>Requirement</a:t>
                      </a:r>
                      <a:endParaRPr b="1">
                        <a:solidFill>
                          <a:schemeClr val="dk1"/>
                        </a:solidFill>
                        <a:latin typeface="Times New Roman"/>
                        <a:ea typeface="Times New Roman"/>
                        <a:cs typeface="Times New Roman"/>
                        <a:sym typeface="Times New Roma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0000"/>
                    </a:solidFill>
                  </a:tcPr>
                </a:tc>
              </a:tr>
              <a:tr h="381000">
                <a:tc>
                  <a:txBody>
                    <a:bodyPr/>
                    <a:lstStyle/>
                    <a:p>
                      <a:pPr indent="0" lvl="0" marL="0" rtl="0" algn="l">
                        <a:spcBef>
                          <a:spcPts val="0"/>
                        </a:spcBef>
                        <a:spcAft>
                          <a:spcPts val="0"/>
                        </a:spcAft>
                        <a:buNone/>
                      </a:pPr>
                      <a:r>
                        <a:rPr lang="en-GB" sz="1200">
                          <a:solidFill>
                            <a:schemeClr val="lt1"/>
                          </a:solidFill>
                          <a:latin typeface="Times New Roman"/>
                          <a:ea typeface="Times New Roman"/>
                          <a:cs typeface="Times New Roman"/>
                          <a:sym typeface="Times New Roman"/>
                        </a:rPr>
                        <a:t>Max </a:t>
                      </a:r>
                      <a:r>
                        <a:rPr lang="en-GB" sz="1200">
                          <a:solidFill>
                            <a:schemeClr val="lt1"/>
                          </a:solidFill>
                          <a:latin typeface="Times New Roman"/>
                          <a:ea typeface="Times New Roman"/>
                          <a:cs typeface="Times New Roman"/>
                          <a:sym typeface="Times New Roman"/>
                        </a:rPr>
                        <a:t>Detection range</a:t>
                      </a:r>
                      <a:endParaRPr b="1" sz="1200">
                        <a:solidFill>
                          <a:schemeClr val="lt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rPr lang="en-GB" sz="1200">
                          <a:solidFill>
                            <a:schemeClr val="lt1"/>
                          </a:solidFill>
                          <a:latin typeface="Times New Roman"/>
                          <a:ea typeface="Times New Roman"/>
                          <a:cs typeface="Times New Roman"/>
                          <a:sym typeface="Times New Roman"/>
                        </a:rPr>
                        <a:t> At least 2.5 ft</a:t>
                      </a:r>
                      <a:endParaRPr sz="1200">
                        <a:solidFill>
                          <a:schemeClr val="lt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00"/>
                    </a:solidFill>
                  </a:tcPr>
                </a:tc>
              </a:tr>
              <a:tr h="381000">
                <a:tc>
                  <a:txBody>
                    <a:bodyPr/>
                    <a:lstStyle/>
                    <a:p>
                      <a:pPr indent="0" lvl="0" marL="0" rtl="0" algn="l">
                        <a:spcBef>
                          <a:spcPts val="0"/>
                        </a:spcBef>
                        <a:spcAft>
                          <a:spcPts val="0"/>
                        </a:spcAft>
                        <a:buNone/>
                      </a:pPr>
                      <a:r>
                        <a:rPr lang="en-GB" sz="1200">
                          <a:solidFill>
                            <a:schemeClr val="lt1"/>
                          </a:solidFill>
                          <a:latin typeface="Times New Roman"/>
                          <a:ea typeface="Times New Roman"/>
                          <a:cs typeface="Times New Roman"/>
                          <a:sym typeface="Times New Roman"/>
                        </a:rPr>
                        <a:t>Object detection accuracy</a:t>
                      </a:r>
                      <a:endParaRPr b="1" sz="1200">
                        <a:solidFill>
                          <a:schemeClr val="lt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rPr lang="en-GB" sz="1200">
                          <a:solidFill>
                            <a:schemeClr val="lt1"/>
                          </a:solidFill>
                          <a:latin typeface="Times New Roman"/>
                          <a:ea typeface="Times New Roman"/>
                          <a:cs typeface="Times New Roman"/>
                          <a:sym typeface="Times New Roman"/>
                        </a:rPr>
                        <a:t>Accuracy of at least 80% </a:t>
                      </a:r>
                      <a:endParaRPr sz="1200">
                        <a:solidFill>
                          <a:schemeClr val="lt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00"/>
                    </a:solidFill>
                  </a:tcPr>
                </a:tc>
              </a:tr>
              <a:tr h="381000">
                <a:tc>
                  <a:txBody>
                    <a:bodyPr/>
                    <a:lstStyle/>
                    <a:p>
                      <a:pPr indent="0" lvl="0" marL="0" rtl="0" algn="l">
                        <a:spcBef>
                          <a:spcPts val="0"/>
                        </a:spcBef>
                        <a:spcAft>
                          <a:spcPts val="0"/>
                        </a:spcAft>
                        <a:buNone/>
                      </a:pPr>
                      <a:r>
                        <a:rPr b="1" lang="en-GB" sz="1200">
                          <a:solidFill>
                            <a:schemeClr val="lt1"/>
                          </a:solidFill>
                          <a:latin typeface="Times New Roman"/>
                          <a:ea typeface="Times New Roman"/>
                          <a:cs typeface="Times New Roman"/>
                          <a:sym typeface="Times New Roman"/>
                        </a:rPr>
                        <a:t> </a:t>
                      </a:r>
                      <a:r>
                        <a:rPr lang="en-GB" sz="1200">
                          <a:solidFill>
                            <a:schemeClr val="lt1"/>
                          </a:solidFill>
                          <a:latin typeface="Times New Roman"/>
                          <a:ea typeface="Times New Roman"/>
                          <a:cs typeface="Times New Roman"/>
                          <a:sym typeface="Times New Roman"/>
                        </a:rPr>
                        <a:t>Response Time</a:t>
                      </a:r>
                      <a:endParaRPr sz="1200">
                        <a:solidFill>
                          <a:schemeClr val="lt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rPr lang="en-GB" sz="1200">
                          <a:solidFill>
                            <a:schemeClr val="lt1"/>
                          </a:solidFill>
                          <a:latin typeface="Times New Roman"/>
                          <a:ea typeface="Times New Roman"/>
                          <a:cs typeface="Times New Roman"/>
                          <a:sym typeface="Times New Roman"/>
                        </a:rPr>
                        <a:t>Less than 10 seconds</a:t>
                      </a:r>
                      <a:endParaRPr sz="1200">
                        <a:solidFill>
                          <a:schemeClr val="lt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00"/>
                    </a:solidFill>
                  </a:tcPr>
                </a:tc>
              </a:tr>
              <a:tr h="381000">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Power consumption</a:t>
                      </a:r>
                      <a:endParaRPr sz="1200">
                        <a:solidFill>
                          <a:schemeClr val="dk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GB" sz="1200">
                          <a:solidFill>
                            <a:schemeClr val="dk1"/>
                          </a:solidFill>
                          <a:latin typeface="Times New Roman"/>
                          <a:ea typeface="Times New Roman"/>
                          <a:cs typeface="Times New Roman"/>
                          <a:sym typeface="Times New Roman"/>
                        </a:rPr>
                        <a:t>Less than 5W  </a:t>
                      </a:r>
                      <a:endParaRPr sz="1200">
                        <a:solidFill>
                          <a:schemeClr val="dk1"/>
                        </a:solidFill>
                        <a:latin typeface="Times New Roman"/>
                        <a:ea typeface="Times New Roman"/>
                        <a:cs typeface="Times New Roman"/>
                        <a:sym typeface="Times New Roman"/>
                      </a:endParaRPr>
                    </a:p>
                  </a:txBody>
                  <a:tcPr marT="64800" marB="64800" marR="64800" marL="648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None/>
                      </a:pPr>
                      <a:r>
                        <a:rPr lang="en-GB" sz="1200">
                          <a:solidFill>
                            <a:schemeClr val="dk1"/>
                          </a:solidFill>
                          <a:latin typeface="Times New Roman"/>
                          <a:ea typeface="Times New Roman"/>
                          <a:cs typeface="Times New Roman"/>
                          <a:sym typeface="Times New Roman"/>
                        </a:rPr>
                        <a:t>Backup Power</a:t>
                      </a:r>
                      <a:endParaRPr sz="1200">
                        <a:solidFill>
                          <a:schemeClr val="dk1"/>
                        </a:solidFill>
                        <a:latin typeface="Times New Roman"/>
                        <a:ea typeface="Times New Roman"/>
                        <a:cs typeface="Times New Roman"/>
                        <a:sym typeface="Times New Roma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GB" sz="1200">
                          <a:solidFill>
                            <a:schemeClr val="dk1"/>
                          </a:solidFill>
                          <a:latin typeface="Times New Roman"/>
                          <a:ea typeface="Times New Roman"/>
                          <a:cs typeface="Times New Roman"/>
                          <a:sym typeface="Times New Roman"/>
                        </a:rPr>
                        <a:t>Rechargeable</a:t>
                      </a:r>
                      <a:r>
                        <a:rPr lang="en-GB" sz="1200">
                          <a:solidFill>
                            <a:schemeClr val="dk1"/>
                          </a:solidFill>
                          <a:latin typeface="Times New Roman"/>
                          <a:ea typeface="Times New Roman"/>
                          <a:cs typeface="Times New Roman"/>
                          <a:sym typeface="Times New Roman"/>
                        </a:rPr>
                        <a:t> Batteries</a:t>
                      </a:r>
                      <a:endParaRPr sz="1200">
                        <a:solidFill>
                          <a:schemeClr val="dk1"/>
                        </a:solidFill>
                        <a:latin typeface="Times New Roman"/>
                        <a:ea typeface="Times New Roman"/>
                        <a:cs typeface="Times New Roman"/>
                        <a:sym typeface="Times New Roma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None/>
                      </a:pPr>
                      <a:r>
                        <a:rPr lang="en-GB" sz="1200">
                          <a:solidFill>
                            <a:schemeClr val="dk1"/>
                          </a:solidFill>
                          <a:latin typeface="Times New Roman"/>
                          <a:ea typeface="Times New Roman"/>
                          <a:cs typeface="Times New Roman"/>
                          <a:sym typeface="Times New Roman"/>
                        </a:rPr>
                        <a:t>Mobile Compatibility </a:t>
                      </a:r>
                      <a:endParaRPr sz="1200">
                        <a:solidFill>
                          <a:schemeClr val="dk1"/>
                        </a:solidFill>
                        <a:latin typeface="Times New Roman"/>
                        <a:ea typeface="Times New Roman"/>
                        <a:cs typeface="Times New Roman"/>
                        <a:sym typeface="Times New Roma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GB" sz="1200">
                          <a:solidFill>
                            <a:schemeClr val="dk1"/>
                          </a:solidFill>
                          <a:latin typeface="Times New Roman"/>
                          <a:ea typeface="Times New Roman"/>
                          <a:cs typeface="Times New Roman"/>
                          <a:sym typeface="Times New Roman"/>
                        </a:rPr>
                        <a:t>iOS and </a:t>
                      </a:r>
                      <a:r>
                        <a:rPr lang="en-GB" sz="1200">
                          <a:solidFill>
                            <a:schemeClr val="dk1"/>
                          </a:solidFill>
                          <a:latin typeface="Times New Roman"/>
                          <a:ea typeface="Times New Roman"/>
                          <a:cs typeface="Times New Roman"/>
                          <a:sym typeface="Times New Roman"/>
                        </a:rPr>
                        <a:t>Android</a:t>
                      </a:r>
                      <a:r>
                        <a:rPr lang="en-GB"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graphicFrame>
        <p:nvGraphicFramePr>
          <p:cNvPr id="74" name="Google Shape;74;p15"/>
          <p:cNvGraphicFramePr/>
          <p:nvPr/>
        </p:nvGraphicFramePr>
        <p:xfrm>
          <a:off x="4710750" y="1312375"/>
          <a:ext cx="3000000" cy="3000000"/>
        </p:xfrm>
        <a:graphic>
          <a:graphicData uri="http://schemas.openxmlformats.org/drawingml/2006/table">
            <a:tbl>
              <a:tblPr>
                <a:noFill/>
                <a:tableStyleId>{6B23D1DF-C497-44EC-B6A2-94FAEC0B5EA3}</a:tableStyleId>
              </a:tblPr>
              <a:tblGrid>
                <a:gridCol w="1373850"/>
                <a:gridCol w="1373850"/>
                <a:gridCol w="1373850"/>
              </a:tblGrid>
              <a:tr h="485475">
                <a:tc>
                  <a:txBody>
                    <a:bodyPr/>
                    <a:lstStyle/>
                    <a:p>
                      <a:pPr indent="0" lvl="0" marL="0" rtl="0" algn="ctr">
                        <a:lnSpc>
                          <a:spcPct val="115000"/>
                        </a:lnSpc>
                        <a:spcBef>
                          <a:spcPts val="0"/>
                        </a:spcBef>
                        <a:spcAft>
                          <a:spcPts val="1000"/>
                        </a:spcAft>
                        <a:buNone/>
                      </a:pPr>
                      <a:r>
                        <a:rPr b="1" lang="en-GB">
                          <a:solidFill>
                            <a:schemeClr val="dk1"/>
                          </a:solidFill>
                          <a:latin typeface="Times New Roman"/>
                          <a:ea typeface="Times New Roman"/>
                          <a:cs typeface="Times New Roman"/>
                          <a:sym typeface="Times New Roman"/>
                        </a:rPr>
                        <a:t>Component</a:t>
                      </a:r>
                      <a:endParaRPr b="1">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1000"/>
                        </a:spcAft>
                        <a:buNone/>
                      </a:pPr>
                      <a:r>
                        <a:rPr b="1" lang="en-GB">
                          <a:solidFill>
                            <a:schemeClr val="dk1"/>
                          </a:solidFill>
                          <a:latin typeface="Times New Roman"/>
                          <a:ea typeface="Times New Roman"/>
                          <a:cs typeface="Times New Roman"/>
                          <a:sym typeface="Times New Roman"/>
                        </a:rPr>
                        <a:t>Parameter</a:t>
                      </a:r>
                      <a:endParaRPr b="1">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1000"/>
                        </a:spcAft>
                        <a:buNone/>
                      </a:pPr>
                      <a:r>
                        <a:rPr b="1" lang="en-GB">
                          <a:solidFill>
                            <a:schemeClr val="dk1"/>
                          </a:solidFill>
                          <a:latin typeface="Times New Roman"/>
                          <a:ea typeface="Times New Roman"/>
                          <a:cs typeface="Times New Roman"/>
                          <a:sym typeface="Times New Roman"/>
                        </a:rPr>
                        <a:t>Specification</a:t>
                      </a:r>
                      <a:endParaRPr b="1">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0000"/>
                    </a:solidFill>
                  </a:tcPr>
                </a:tc>
              </a:tr>
              <a:tr h="485475">
                <a:tc rowSpan="2">
                  <a:txBody>
                    <a:bodyPr/>
                    <a:lstStyle/>
                    <a:p>
                      <a:pPr indent="0" lvl="0" marL="0" rtl="0" algn="ctr">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LED</a:t>
                      </a:r>
                      <a:endParaRPr sz="1200">
                        <a:solidFill>
                          <a:schemeClr val="dk1"/>
                        </a:solidFill>
                        <a:latin typeface="Times New Roman"/>
                        <a:ea typeface="Times New Roman"/>
                        <a:cs typeface="Times New Roman"/>
                        <a:sym typeface="Times New Roman"/>
                      </a:endParaRPr>
                    </a:p>
                  </a:txBody>
                  <a:tcPr marT="27350" marB="27350" marR="27350" marL="273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Field of View</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Minimum 40°</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85475">
                <a:tc vMerge="1"/>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Wavelength range</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780 - 1000 nm</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85475">
                <a:tc rowSpan="2">
                  <a:txBody>
                    <a:bodyPr/>
                    <a:lstStyle/>
                    <a:p>
                      <a:pPr indent="0" lvl="0" marL="0" rtl="0" algn="ctr">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Photodiode</a:t>
                      </a:r>
                      <a:endParaRPr sz="1200">
                        <a:solidFill>
                          <a:schemeClr val="dk1"/>
                        </a:solidFill>
                        <a:latin typeface="Times New Roman"/>
                        <a:ea typeface="Times New Roman"/>
                        <a:cs typeface="Times New Roman"/>
                        <a:sym typeface="Times New Roman"/>
                      </a:endParaRPr>
                    </a:p>
                  </a:txBody>
                  <a:tcPr marT="27350" marB="27350" marR="27350" marL="273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Field of View</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Minimum 40°</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85475">
                <a:tc vMerge="1"/>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Wavelength range</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780- 1000 nm</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85475">
                <a:tc>
                  <a:txBody>
                    <a:bodyPr/>
                    <a:lstStyle/>
                    <a:p>
                      <a:pPr indent="0" lvl="0" marL="0" rtl="0" algn="ctr">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Filter</a:t>
                      </a:r>
                      <a:endParaRPr sz="1200">
                        <a:solidFill>
                          <a:schemeClr val="dk1"/>
                        </a:solidFill>
                        <a:latin typeface="Times New Roman"/>
                        <a:ea typeface="Times New Roman"/>
                        <a:cs typeface="Times New Roman"/>
                        <a:sym typeface="Times New Roman"/>
                      </a:endParaRPr>
                    </a:p>
                  </a:txBody>
                  <a:tcPr marT="27350" marB="27350" marR="27350" marL="273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Center wavelength</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lang="en-GB" sz="1200">
                          <a:solidFill>
                            <a:schemeClr val="dk1"/>
                          </a:solidFill>
                          <a:latin typeface="Times New Roman"/>
                          <a:ea typeface="Times New Roman"/>
                          <a:cs typeface="Times New Roman"/>
                          <a:sym typeface="Times New Roman"/>
                        </a:rPr>
                        <a:t>780 - 1000 nm</a:t>
                      </a:r>
                      <a:endParaRPr sz="1200">
                        <a:solidFill>
                          <a:schemeClr val="dk1"/>
                        </a:solidFill>
                        <a:latin typeface="Times New Roman"/>
                        <a:ea typeface="Times New Roman"/>
                        <a:cs typeface="Times New Roman"/>
                        <a:sym typeface="Times New Roman"/>
                      </a:endParaRPr>
                    </a:p>
                  </a:txBody>
                  <a:tcPr marT="27350" marB="27350" marR="27350" marL="273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